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256" r:id="rId2"/>
    <p:sldId id="300" r:id="rId3"/>
    <p:sldId id="257" r:id="rId4"/>
    <p:sldId id="258" r:id="rId5"/>
    <p:sldId id="261" r:id="rId6"/>
    <p:sldId id="304" r:id="rId7"/>
    <p:sldId id="262" r:id="rId8"/>
    <p:sldId id="263" r:id="rId9"/>
    <p:sldId id="302" r:id="rId10"/>
    <p:sldId id="314" r:id="rId11"/>
    <p:sldId id="264" r:id="rId12"/>
    <p:sldId id="265" r:id="rId13"/>
    <p:sldId id="303" r:id="rId14"/>
    <p:sldId id="266" r:id="rId15"/>
    <p:sldId id="267" r:id="rId16"/>
    <p:sldId id="268" r:id="rId17"/>
    <p:sldId id="299" r:id="rId18"/>
    <p:sldId id="269" r:id="rId19"/>
    <p:sldId id="270" r:id="rId20"/>
    <p:sldId id="271" r:id="rId21"/>
    <p:sldId id="313" r:id="rId22"/>
    <p:sldId id="308" r:id="rId23"/>
    <p:sldId id="309" r:id="rId24"/>
    <p:sldId id="312" r:id="rId25"/>
    <p:sldId id="310" r:id="rId26"/>
    <p:sldId id="315" r:id="rId27"/>
    <p:sldId id="290" r:id="rId28"/>
    <p:sldId id="291" r:id="rId29"/>
    <p:sldId id="292" r:id="rId30"/>
    <p:sldId id="293" r:id="rId31"/>
    <p:sldId id="294" r:id="rId32"/>
    <p:sldId id="316" r:id="rId33"/>
    <p:sldId id="320" r:id="rId34"/>
    <p:sldId id="272" r:id="rId35"/>
    <p:sldId id="307" r:id="rId36"/>
    <p:sldId id="305" r:id="rId37"/>
    <p:sldId id="306" r:id="rId38"/>
    <p:sldId id="332" r:id="rId39"/>
    <p:sldId id="325" r:id="rId40"/>
    <p:sldId id="317" r:id="rId41"/>
    <p:sldId id="273" r:id="rId42"/>
    <p:sldId id="275" r:id="rId43"/>
    <p:sldId id="318" r:id="rId44"/>
    <p:sldId id="330" r:id="rId45"/>
    <p:sldId id="319" r:id="rId46"/>
    <p:sldId id="324" r:id="rId47"/>
    <p:sldId id="276" r:id="rId48"/>
    <p:sldId id="279" r:id="rId49"/>
    <p:sldId id="277" r:id="rId50"/>
    <p:sldId id="278" r:id="rId51"/>
    <p:sldId id="321" r:id="rId52"/>
    <p:sldId id="322" r:id="rId53"/>
    <p:sldId id="326" r:id="rId54"/>
    <p:sldId id="323" r:id="rId55"/>
    <p:sldId id="327" r:id="rId56"/>
    <p:sldId id="281" r:id="rId57"/>
    <p:sldId id="282" r:id="rId58"/>
    <p:sldId id="284" r:id="rId59"/>
    <p:sldId id="285" r:id="rId60"/>
    <p:sldId id="296" r:id="rId61"/>
    <p:sldId id="328" r:id="rId62"/>
    <p:sldId id="329" r:id="rId63"/>
    <p:sldId id="331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646"/>
    <p:restoredTop sz="75480"/>
  </p:normalViewPr>
  <p:slideViewPr>
    <p:cSldViewPr snapToGrid="0" snapToObjects="1">
      <p:cViewPr varScale="1">
        <p:scale>
          <a:sx n="116" d="100"/>
          <a:sy n="116" d="100"/>
        </p:scale>
        <p:origin x="2672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04" d="100"/>
          <a:sy n="104" d="100"/>
        </p:scale>
        <p:origin x="5216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53DC0D0-EDBA-D742-6F65-E20E832D72C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8BF0F4-ABE5-4D11-788E-FA1D7D8F23E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154EB1-8558-4543-9038-027CC294CBB7}" type="datetimeFigureOut">
              <a:rPr lang="en-US" smtClean="0"/>
              <a:t>2/25/26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EE03BA-61B9-E48E-DD8A-3DEBA447B5B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5AFEA5-DA48-BE3E-B907-76D6274A146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C73527-34D4-7D46-BA14-10B824600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4244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575C5F-8E3C-0B44-A93A-6A1F63664396}" type="datetimeFigureOut">
              <a:rPr lang="en-US" smtClean="0"/>
              <a:t>2/25/26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895DE4-4EEB-1644-AB20-9385C0AE3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293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Pause before speaking.</a:t>
            </a:r>
          </a:p>
          <a:p>
            <a:r>
              <a:t>Let the room settle.</a:t>
            </a:r>
          </a:p>
          <a:p>
            <a:endParaRPr/>
          </a:p>
          <a:p>
            <a:r>
              <a:t>Say slowly:</a:t>
            </a:r>
          </a:p>
          <a:p>
            <a:r>
              <a:t>"Hey Dave… the sheriff is here to see you."</a:t>
            </a:r>
          </a:p>
          <a:p>
            <a:endParaRPr/>
          </a:p>
          <a:p>
            <a:r>
              <a:t>This is how the story starts — not at launch.</a:t>
            </a:r>
          </a:p>
          <a:p>
            <a:r>
              <a:t>Set the tone that this talk is about consequences, not just technique.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Say:</a:t>
            </a:r>
          </a:p>
          <a:p>
            <a:r>
              <a:t>"Most landowners are reasonable… until they aren't."</a:t>
            </a:r>
          </a:p>
          <a:p>
            <a:endParaRPr/>
          </a:p>
          <a:p>
            <a:r>
              <a:t>Discuss cultural differences (ABQ vs Tampa).</a:t>
            </a:r>
          </a:p>
          <a:p>
            <a:r>
              <a:t>Discuss ownership changes.</a:t>
            </a:r>
          </a:p>
          <a:p>
            <a:r>
              <a:t>Tolerance is not permission.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/>
          </a:p>
          <a:p>
            <a:r>
              <a:t>Let’s go back to the phone call.</a:t>
            </a:r>
          </a:p>
          <a:p>
            <a:endParaRPr/>
          </a:p>
          <a:p>
            <a:r>
              <a:t>“Dave… the sheriff is here.”</a:t>
            </a:r>
          </a:p>
          <a:p>
            <a:endParaRPr/>
          </a:p>
          <a:p>
            <a:r>
              <a:t>When that call came, I didn’t think:</a:t>
            </a:r>
          </a:p>
          <a:p>
            <a:r>
              <a:t>‘I made a bad landing.’</a:t>
            </a:r>
          </a:p>
          <a:p>
            <a:endParaRPr/>
          </a:p>
          <a:p>
            <a:r>
              <a:t>I thought:</a:t>
            </a:r>
          </a:p>
          <a:p>
            <a:r>
              <a:t>‘I made a reasonable decision.’</a:t>
            </a:r>
          </a:p>
          <a:p>
            <a:endParaRPr/>
          </a:p>
          <a:p>
            <a:r>
              <a:t>And that’s the uncomfortable part.</a:t>
            </a:r>
          </a:p>
          <a:p>
            <a:endParaRPr/>
          </a:p>
          <a:p>
            <a:r>
              <a:t>This wasn’t recklessness.</a:t>
            </a:r>
          </a:p>
          <a:p>
            <a:r>
              <a:t>This wasn’t carelessness.</a:t>
            </a:r>
          </a:p>
          <a:p>
            <a:r>
              <a:t>This was a decision that made sense… in the moment.</a:t>
            </a:r>
          </a:p>
          <a:p>
            <a:endParaRPr/>
          </a:p>
          <a:p>
            <a:r>
              <a:t>But ADM isn’t about whether something makes sense in the moment.</a:t>
            </a:r>
          </a:p>
          <a:p>
            <a:endParaRPr/>
          </a:p>
          <a:p>
            <a:r>
              <a:t>It’s about whether it still makes sense two years later.</a:t>
            </a:r>
          </a:p>
          <a:p>
            <a:endParaRPr/>
          </a:p>
          <a:p>
            <a:r>
              <a:t>Safety will always be number one.</a:t>
            </a:r>
          </a:p>
          <a:p>
            <a:endParaRPr/>
          </a:p>
          <a:p>
            <a:r>
              <a:t>But legal and relationship risk determines whether we get to keep flying in a place.</a:t>
            </a:r>
          </a:p>
          <a:p>
            <a:endParaRPr/>
          </a:p>
          <a:p>
            <a:r>
              <a:t>Your opinion of what’s legal</a:t>
            </a:r>
          </a:p>
          <a:p>
            <a:r>
              <a:t>will not protect you from a lawsuit.</a:t>
            </a:r>
          </a:p>
          <a:p>
            <a:endParaRPr/>
          </a:p>
          <a:p>
            <a:r>
              <a:t>Your smooth landing</a:t>
            </a:r>
          </a:p>
          <a:p>
            <a:r>
              <a:t>will not protect you from a lawsuit.</a:t>
            </a:r>
          </a:p>
          <a:p>
            <a:endParaRPr/>
          </a:p>
          <a:p>
            <a:r>
              <a:t>Your experience</a:t>
            </a:r>
          </a:p>
          <a:p>
            <a:r>
              <a:t>will not protect you from a lawsuit.</a:t>
            </a:r>
          </a:p>
          <a:p>
            <a:endParaRPr/>
          </a:p>
          <a:p>
            <a:r>
              <a:t>Only thoughtful, pre-flight evaluation of legal exposure reduces that risk.</a:t>
            </a:r>
          </a:p>
          <a:p>
            <a:endParaRPr/>
          </a:p>
          <a:p>
            <a:r>
              <a:t>Ballooning survives on access.</a:t>
            </a:r>
          </a:p>
          <a:p>
            <a:r>
              <a:t>Access survives on relationships.</a:t>
            </a:r>
          </a:p>
          <a:p>
            <a:r>
              <a:t>Relationships survive on restraint.</a:t>
            </a:r>
          </a:p>
          <a:p>
            <a:endParaRPr/>
          </a:p>
          <a:p>
            <a:r>
              <a:t>The question isn’t just:</a:t>
            </a:r>
          </a:p>
          <a:p>
            <a:r>
              <a:t>Can I land here?</a:t>
            </a:r>
          </a:p>
          <a:p>
            <a:endParaRPr/>
          </a:p>
          <a:p>
            <a:r>
              <a:t>The better question is:</a:t>
            </a:r>
          </a:p>
          <a:p>
            <a:r>
              <a:t>If I land here…</a:t>
            </a:r>
          </a:p>
          <a:p>
            <a:r>
              <a:t>will balloons still be welcome here in five years?</a:t>
            </a:r>
          </a:p>
          <a:p>
            <a:endParaRPr/>
          </a:p>
          <a:p>
            <a:r>
              <a:t>If the sheriff showed up tomorrow…</a:t>
            </a:r>
          </a:p>
          <a:p>
            <a:endParaRPr/>
          </a:p>
          <a:p>
            <a:r>
              <a:t>Would you feel confident explaining your decision process?</a:t>
            </a:r>
          </a:p>
          <a:p>
            <a:endParaRPr/>
          </a:p>
          <a:p>
            <a:r>
              <a:t>Not:</a:t>
            </a:r>
          </a:p>
          <a:p>
            <a:r>
              <a:t>‘I’ve landed there before.’</a:t>
            </a:r>
          </a:p>
          <a:p>
            <a:endParaRPr/>
          </a:p>
          <a:p>
            <a:r>
              <a:t>But:</a:t>
            </a:r>
          </a:p>
          <a:p>
            <a:r>
              <a:t>‘I evaluated safety, ownership, crop value, history, and alternatives.’</a:t>
            </a:r>
          </a:p>
          <a:p>
            <a:endParaRPr/>
          </a:p>
          <a:p>
            <a:r>
              <a:t>That’s Aeronautical Decision Making.</a:t>
            </a:r>
          </a:p>
          <a:p>
            <a:endParaRPr/>
          </a:p>
          <a:p>
            <a:r>
              <a:t>Not just wind.</a:t>
            </a:r>
          </a:p>
          <a:p>
            <a:r>
              <a:t>Not just obstacles.</a:t>
            </a:r>
          </a:p>
          <a:p>
            <a:endParaRPr/>
          </a:p>
          <a:p>
            <a:r>
              <a:t>Consequences.</a:t>
            </a:r>
          </a:p>
          <a:p>
            <a:endParaRPr/>
          </a:p>
          <a:p>
            <a:r>
              <a:t>Thank you.</a:t>
            </a:r>
          </a:p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95DE4-4EEB-1644-AB20-9385C0AE3330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093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1AB00F-A7B1-41FA-C6FF-1FC3C0DEBE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7966CA-B1ED-8C86-BAFF-43B6028EDC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5BC0A6-5599-5EBC-C1BA-BA5384F41B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8355E9-5E9E-9857-1468-FB347CBBF7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95DE4-4EEB-1644-AB20-9385C0AE3330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217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Describe the landing as textbook.</a:t>
            </a:r>
          </a:p>
          <a:p>
            <a:r>
              <a:t>Smooth vent.</a:t>
            </a:r>
          </a:p>
          <a:p>
            <a:r>
              <a:t>Gentle laydown.</a:t>
            </a:r>
          </a:p>
          <a:p>
            <a:r>
              <a:t>Leisurely pack-up.</a:t>
            </a:r>
          </a:p>
          <a:p>
            <a:endParaRPr/>
          </a:p>
          <a:p>
            <a:r>
              <a:t>Make the audience feel how normal it seemed.</a:t>
            </a:r>
          </a:p>
          <a:p>
            <a:r>
              <a:t>Then transition: "Nothing about this felt reckless.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A7D301-BBAE-3359-7A20-4D9397676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7C8F37-F401-4069-1EF4-5D0FF953E1D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712C0A-F8EE-A608-8E03-687D82359C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dirty="0"/>
              <a:t>Describe the landing as textbook.</a:t>
            </a:r>
          </a:p>
          <a:p>
            <a:r>
              <a:rPr dirty="0"/>
              <a:t>Smooth vent.</a:t>
            </a:r>
          </a:p>
          <a:p>
            <a:r>
              <a:rPr dirty="0"/>
              <a:t>Gentle laydown.</a:t>
            </a:r>
          </a:p>
          <a:p>
            <a:r>
              <a:rPr dirty="0"/>
              <a:t>Leisurely pack-up.</a:t>
            </a:r>
          </a:p>
          <a:p>
            <a:endParaRPr dirty="0"/>
          </a:p>
          <a:p>
            <a:r>
              <a:rPr dirty="0"/>
              <a:t>Make the audience feel how normal it seemed.</a:t>
            </a:r>
          </a:p>
          <a:p>
            <a:r>
              <a:rPr dirty="0"/>
              <a:t>Then transition: "Nothing about this felt reckless.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7BB535-108E-B320-3E61-BF40AF713E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883004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Pause. Let them absorb the number.</a:t>
            </a:r>
          </a:p>
          <a:p>
            <a:endParaRPr/>
          </a:p>
          <a:p>
            <a:r>
              <a:t>Then say:</a:t>
            </a:r>
          </a:p>
          <a:p>
            <a:r>
              <a:t>"For $300 worth of hay."</a:t>
            </a:r>
          </a:p>
          <a:p>
            <a:endParaRPr/>
          </a:p>
          <a:p>
            <a:r>
              <a:t>Explain emotional impact, stress, legal fees, time, and uncertainty.</a:t>
            </a:r>
          </a:p>
          <a:p>
            <a:r>
              <a:t>Emphasize that even reduced lawsuit amounts still cost energy and reputation.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Hold silence for a moment.</a:t>
            </a:r>
          </a:p>
          <a:p>
            <a:endParaRPr/>
          </a:p>
          <a:p>
            <a:r>
              <a:t>Say:</a:t>
            </a:r>
          </a:p>
          <a:p>
            <a:r>
              <a:t>"This is not hypothetical."</a:t>
            </a:r>
          </a:p>
          <a:p>
            <a:r>
              <a:t>"This happened to me."</a:t>
            </a:r>
          </a:p>
          <a:p>
            <a:endParaRPr/>
          </a:p>
          <a:p>
            <a:r>
              <a:t>Explain timeline:</a:t>
            </a:r>
          </a:p>
          <a:p>
            <a:r>
              <a:t>- July 2021 flight</a:t>
            </a:r>
          </a:p>
          <a:p>
            <a:r>
              <a:t>- Served October 2023</a:t>
            </a:r>
          </a:p>
          <a:p>
            <a:endParaRPr/>
          </a:p>
          <a:p>
            <a:r>
              <a:t>Long tail risk.</a:t>
            </a:r>
          </a:p>
          <a:p>
            <a:r>
              <a:t>Decisions follow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Ask the room directly.</a:t>
            </a:r>
          </a:p>
          <a:p>
            <a:r>
              <a:t>Was it:</a:t>
            </a:r>
          </a:p>
          <a:p>
            <a:r>
              <a:t>- At launch?</a:t>
            </a:r>
          </a:p>
          <a:p>
            <a:r>
              <a:t>- On final approach?</a:t>
            </a:r>
          </a:p>
          <a:p>
            <a:r>
              <a:t>- When I chose that field?</a:t>
            </a:r>
          </a:p>
          <a:p>
            <a:endParaRPr/>
          </a:p>
          <a:p>
            <a:r>
              <a:t>Then say:</a:t>
            </a:r>
          </a:p>
          <a:p>
            <a:r>
              <a:t>"It began when I decided what I was willing to land 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1EE785-088F-A501-316A-CBF7B0C39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249C46-140B-B243-0CA2-0B65631781F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71D0E7-7B5B-74D9-8467-79B5FBE1BE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Ask the room directly.</a:t>
            </a:r>
          </a:p>
          <a:p>
            <a:r>
              <a:t>Was it:</a:t>
            </a:r>
          </a:p>
          <a:p>
            <a:r>
              <a:t>- At launch?</a:t>
            </a:r>
          </a:p>
          <a:p>
            <a:r>
              <a:t>- On final approach?</a:t>
            </a:r>
          </a:p>
          <a:p>
            <a:r>
              <a:t>- When I chose that field?</a:t>
            </a:r>
          </a:p>
          <a:p>
            <a:endParaRPr/>
          </a:p>
          <a:p>
            <a:r>
              <a:t>Then say:</a:t>
            </a:r>
          </a:p>
          <a:p>
            <a:r>
              <a:t>"It began when I decided what I was willing to land in.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C1BA3F-2032-C391-3B8F-76D8D249E1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32456416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 out key red areas on lake,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95DE4-4EEB-1644-AB20-9385C0AE333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0705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www.dropbox.com</a:t>
            </a:r>
            <a:r>
              <a:rPr lang="en-US" dirty="0"/>
              <a:t>/</a:t>
            </a:r>
            <a:r>
              <a:rPr lang="en-US" dirty="0" err="1"/>
              <a:t>scl</a:t>
            </a:r>
            <a:r>
              <a:rPr lang="en-US" dirty="0"/>
              <a:t>/fi/rn7euvgq8qbgmsjdv2jnb/2025-06-06-08.22.50.mov?rlkey=wwg19ykk0r1rfsub9vintnmqv&amp;dl=0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95DE4-4EEB-1644-AB20-9385C0AE333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12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2/25/26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2/25/26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2/25/26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2/25/26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wrap="square"/>
          <a:lstStyle/>
          <a:p>
            <a:pPr algn="ctr">
              <a:defRPr sz="5200">
                <a:solidFill>
                  <a:srgbClr val="F5F5F5"/>
                </a:solidFill>
                <a:latin typeface="Calibri Light"/>
              </a:defRPr>
            </a:pPr>
            <a:r>
              <a:rPr dirty="0"/>
              <a:t>Can I Land Here?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3886200"/>
            <a:ext cx="9143998" cy="1752600"/>
          </a:xfrm>
        </p:spPr>
        <p:txBody>
          <a:bodyPr wrap="square">
            <a:normAutofit/>
          </a:bodyPr>
          <a:lstStyle/>
          <a:p>
            <a:pPr>
              <a:defRPr sz="2800">
                <a:solidFill>
                  <a:srgbClr val="F5F5F5"/>
                </a:solidFill>
                <a:latin typeface="Calibri"/>
              </a:defRPr>
            </a:pPr>
            <a:r>
              <a:rPr lang="en-US" dirty="0"/>
              <a:t>A</a:t>
            </a:r>
            <a:r>
              <a:rPr dirty="0"/>
              <a:t> Legal </a:t>
            </a:r>
            <a:r>
              <a:rPr lang="en-US" dirty="0"/>
              <a:t>View</a:t>
            </a:r>
            <a:r>
              <a:rPr dirty="0"/>
              <a:t> of Aeronautical Decision Making</a:t>
            </a:r>
          </a:p>
          <a:p>
            <a:pPr algn="ctr">
              <a:defRPr sz="5200">
                <a:solidFill>
                  <a:srgbClr val="F5F5F5"/>
                </a:solidFill>
                <a:latin typeface="Calibri Light"/>
              </a:defRPr>
            </a:pPr>
            <a:r>
              <a:rPr dirty="0"/>
              <a:t>Dave Bair</a:t>
            </a:r>
          </a:p>
        </p:txBody>
      </p:sp>
      <p:pic>
        <p:nvPicPr>
          <p:cNvPr id="4" name="Picture 2" descr="AERCO Balloon">
            <a:extLst>
              <a:ext uri="{FF2B5EF4-FFF2-40B4-BE49-F238E27FC236}">
                <a16:creationId xmlns:a16="http://schemas.microsoft.com/office/drawing/2014/main" id="{DE88155F-F49A-9F08-974E-51CE84084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42000"/>
            <a:ext cx="3251200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7248C9D-1611-58F6-70DE-694512CEEB5E}"/>
              </a:ext>
            </a:extLst>
          </p:cNvPr>
          <p:cNvSpPr txBox="1">
            <a:spLocks/>
          </p:cNvSpPr>
          <p:nvPr/>
        </p:nvSpPr>
        <p:spPr>
          <a:xfrm>
            <a:off x="6751529" y="5924549"/>
            <a:ext cx="2397688" cy="93244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5200">
                <a:solidFill>
                  <a:srgbClr val="F5F5F5"/>
                </a:solidFill>
                <a:latin typeface="Calibri Light"/>
              </a:defRPr>
            </a:pPr>
            <a:r>
              <a:rPr lang="en-US" sz="2800" dirty="0">
                <a:solidFill>
                  <a:srgbClr val="F5F5F5"/>
                </a:solidFill>
                <a:latin typeface="Calibri Light"/>
              </a:rPr>
              <a:t>Feb 28. 2026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2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0ED5C3-5413-6D8A-890A-31B93746C1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550A9-E1EB-1D10-B5AF-25C6528DE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rPr lang="en-US" dirty="0"/>
              <a:t>Take-Home #1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16B05E-8DF1-AB8D-C4EE-CD075D45B2FC}"/>
              </a:ext>
            </a:extLst>
          </p:cNvPr>
          <p:cNvSpPr txBox="1"/>
          <p:nvPr/>
        </p:nvSpPr>
        <p:spPr>
          <a:xfrm>
            <a:off x="-1" y="2286000"/>
            <a:ext cx="9144001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5200">
                <a:solidFill>
                  <a:srgbClr val="F5F5F5"/>
                </a:solidFill>
                <a:latin typeface="Calibri Light"/>
              </a:defRPr>
            </a:pPr>
            <a:r>
              <a:rPr lang="en-US" dirty="0"/>
              <a:t>“Legal” is a personal opinion</a:t>
            </a: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F9D7D5-C51B-452C-7E42-4DE1EF999262}"/>
              </a:ext>
            </a:extLst>
          </p:cNvPr>
          <p:cNvSpPr txBox="1"/>
          <p:nvPr/>
        </p:nvSpPr>
        <p:spPr>
          <a:xfrm>
            <a:off x="-2" y="4847133"/>
            <a:ext cx="91440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5200">
                <a:solidFill>
                  <a:srgbClr val="F5F5F5"/>
                </a:solidFill>
                <a:latin typeface="Calibri Light"/>
              </a:defRPr>
            </a:pPr>
            <a:r>
              <a:rPr lang="en-US" sz="3200" dirty="0"/>
              <a:t>There are too many competing and overlapping laws</a:t>
            </a: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2093105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t>July 4th, 2021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wrap="square"/>
          <a:lstStyle/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t>Colorado Springs</a:t>
            </a:r>
          </a:p>
          <a:p>
            <a:pPr lvl="1" algn="l"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t>Lindstrand A160</a:t>
            </a:r>
          </a:p>
          <a:p>
            <a:pPr lvl="1" algn="l"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t>Paid Ride</a:t>
            </a:r>
          </a:p>
          <a:p>
            <a:pPr lvl="1" algn="l"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t>1:37 Flight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914400" y="2286000"/>
            <a:ext cx="7315200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5200">
                <a:solidFill>
                  <a:srgbClr val="F5F5F5"/>
                </a:solidFill>
                <a:latin typeface="Calibri Light"/>
              </a:defRPr>
            </a:pPr>
            <a:r>
              <a:rPr dirty="0"/>
              <a:t>Green grass.</a:t>
            </a:r>
            <a:br>
              <a:rPr dirty="0"/>
            </a:br>
            <a:r>
              <a:rPr dirty="0"/>
              <a:t>Smart vent.</a:t>
            </a:r>
            <a:br>
              <a:rPr dirty="0"/>
            </a:br>
            <a:r>
              <a:rPr dirty="0"/>
              <a:t>Laydown</a:t>
            </a:r>
            <a:r>
              <a:rPr lang="en-US" dirty="0"/>
              <a:t> @12kts</a:t>
            </a:r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A15F6D-B11E-62CB-4D7B-099A62902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5D2BAD-4DFB-FE62-AEF8-2164D48D9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993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914400" y="2286000"/>
            <a:ext cx="7315200" cy="1828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5200">
                <a:solidFill>
                  <a:srgbClr val="F5F5F5"/>
                </a:solidFill>
                <a:latin typeface="Calibri Light"/>
              </a:defRPr>
            </a:pPr>
            <a:r>
              <a:t>An hour later…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914400" y="2286000"/>
            <a:ext cx="7315200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5200">
                <a:solidFill>
                  <a:srgbClr val="F5F5F5"/>
                </a:solidFill>
                <a:latin typeface="Calibri Light"/>
              </a:defRPr>
            </a:pPr>
            <a:r>
              <a:rPr dirty="0"/>
              <a:t>“You did $75,000 </a:t>
            </a:r>
            <a:endParaRPr lang="en-US" dirty="0"/>
          </a:p>
          <a:p>
            <a:pPr algn="ctr">
              <a:defRPr sz="5200">
                <a:solidFill>
                  <a:srgbClr val="F5F5F5"/>
                </a:solidFill>
                <a:latin typeface="Calibri Light"/>
              </a:defRPr>
            </a:pPr>
            <a:r>
              <a:rPr dirty="0"/>
              <a:t>in damage.”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914400" y="2286000"/>
            <a:ext cx="7315200" cy="1828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5200">
                <a:solidFill>
                  <a:srgbClr val="F5F5F5"/>
                </a:solidFill>
                <a:latin typeface="Calibri Light"/>
              </a:defRPr>
            </a:pPr>
            <a:r>
              <a:t>June 29, 2023</a:t>
            </a:r>
            <a:br/>
            <a:br/>
            <a:r>
              <a:t>$16,995 lawsuit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457200" y="274320"/>
            <a:ext cx="82296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t>Actual Lawsuit Filed – This Is Real</a:t>
            </a:r>
          </a:p>
        </p:txBody>
      </p:sp>
      <p:pic>
        <p:nvPicPr>
          <p:cNvPr id="4" name="Picture 3" descr="lawsuit_pag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097280"/>
            <a:ext cx="8229600" cy="1086415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914400" y="2286000"/>
            <a:ext cx="7315200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5200">
                <a:solidFill>
                  <a:srgbClr val="F5F5F5"/>
                </a:solidFill>
                <a:latin typeface="Calibri Light"/>
              </a:defRPr>
            </a:pPr>
            <a:r>
              <a:rPr lang="en-US" dirty="0"/>
              <a:t>How do we define a legal landing spot?</a:t>
            </a:r>
            <a:endParaRPr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286000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800">
                <a:solidFill>
                  <a:srgbClr val="F5F5F5"/>
                </a:solidFill>
                <a:latin typeface="Calibri"/>
              </a:defRPr>
            </a:pPr>
            <a:r>
              <a:rPr sz="4000" dirty="0"/>
              <a:t>“My buddy lands there all the time.”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2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EC94DB-143D-D99C-858D-7E3B23520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EAC9E-66AE-C7C1-C1E5-36C359DF1B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wrap="square"/>
          <a:lstStyle/>
          <a:p>
            <a:pPr algn="ctr">
              <a:defRPr sz="5200">
                <a:solidFill>
                  <a:srgbClr val="F5F5F5"/>
                </a:solidFill>
                <a:latin typeface="Calibri Light"/>
              </a:defRPr>
            </a:pPr>
            <a:r>
              <a:rPr strike="sngStrike" dirty="0"/>
              <a:t>Can I</a:t>
            </a:r>
            <a:r>
              <a:rPr lang="en-US" dirty="0"/>
              <a:t> </a:t>
            </a:r>
            <a:r>
              <a:rPr lang="en-US" b="1" i="1" dirty="0"/>
              <a:t>Should I</a:t>
            </a:r>
            <a:r>
              <a:rPr lang="en-US" dirty="0"/>
              <a:t> L</a:t>
            </a:r>
            <a:r>
              <a:rPr dirty="0"/>
              <a:t>and Here?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41B16A-604A-CAAD-47EF-6F4ABBCE6B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3886200"/>
            <a:ext cx="9143998" cy="1752600"/>
          </a:xfrm>
        </p:spPr>
        <p:txBody>
          <a:bodyPr wrap="square">
            <a:normAutofit/>
          </a:bodyPr>
          <a:lstStyle/>
          <a:p>
            <a:pPr>
              <a:defRPr sz="2800">
                <a:solidFill>
                  <a:srgbClr val="F5F5F5"/>
                </a:solidFill>
                <a:latin typeface="Calibri"/>
              </a:defRPr>
            </a:pPr>
            <a:r>
              <a:rPr lang="en-US" dirty="0"/>
              <a:t>A</a:t>
            </a:r>
            <a:r>
              <a:rPr dirty="0"/>
              <a:t> Legal </a:t>
            </a:r>
            <a:r>
              <a:rPr lang="en-US" dirty="0"/>
              <a:t>View</a:t>
            </a:r>
            <a:r>
              <a:rPr dirty="0"/>
              <a:t> of Aeronautical Decision Making</a:t>
            </a:r>
          </a:p>
          <a:p>
            <a:pPr algn="ctr">
              <a:defRPr sz="5200">
                <a:solidFill>
                  <a:srgbClr val="F5F5F5"/>
                </a:solidFill>
                <a:latin typeface="Calibri Light"/>
              </a:defRPr>
            </a:pPr>
            <a:r>
              <a:rPr dirty="0"/>
              <a:t>Dave Bair</a:t>
            </a:r>
          </a:p>
        </p:txBody>
      </p:sp>
    </p:spTree>
    <p:extLst>
      <p:ext uri="{BB962C8B-B14F-4D97-AF65-F5344CB8AC3E}">
        <p14:creationId xmlns:p14="http://schemas.microsoft.com/office/powerpoint/2010/main" val="1302614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914400" y="2286000"/>
            <a:ext cx="731520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5200">
                <a:solidFill>
                  <a:srgbClr val="F5F5F5"/>
                </a:solidFill>
                <a:latin typeface="Calibri Light"/>
              </a:defRPr>
            </a:pPr>
            <a:r>
              <a:rPr dirty="0"/>
              <a:t>Past </a:t>
            </a:r>
            <a:r>
              <a:rPr lang="en-US" dirty="0"/>
              <a:t>T</a:t>
            </a:r>
            <a:r>
              <a:rPr dirty="0"/>
              <a:t>olerance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2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2FB69E-7E36-44AA-A1BA-BDA0A34A1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C97D3-1C1B-E182-9A55-0ECE39C88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3AE71A-9E97-2DBD-A199-9DDDC1FEABEA}"/>
              </a:ext>
            </a:extLst>
          </p:cNvPr>
          <p:cNvSpPr txBox="1"/>
          <p:nvPr/>
        </p:nvSpPr>
        <p:spPr>
          <a:xfrm>
            <a:off x="914400" y="2286000"/>
            <a:ext cx="731520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5200">
                <a:solidFill>
                  <a:srgbClr val="F5F5F5"/>
                </a:solidFill>
                <a:latin typeface="Calibri Light"/>
              </a:defRPr>
            </a:pPr>
            <a:r>
              <a:rPr lang="en-US" dirty="0"/>
              <a:t>FAA Rules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333081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2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412EBD-D6E8-0A4C-ABDB-657F5336B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E7882-5D9A-ED6E-95F6-D4C30F18F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429322-6DEE-DAC6-4DA2-D4A09E690B00}"/>
              </a:ext>
            </a:extLst>
          </p:cNvPr>
          <p:cNvSpPr txBox="1"/>
          <p:nvPr/>
        </p:nvSpPr>
        <p:spPr>
          <a:xfrm>
            <a:off x="914400" y="2286000"/>
            <a:ext cx="731520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5200">
                <a:solidFill>
                  <a:srgbClr val="F5F5F5"/>
                </a:solidFill>
                <a:latin typeface="Calibri Light"/>
              </a:defRPr>
            </a:pPr>
            <a:r>
              <a:rPr lang="en-US" dirty="0"/>
              <a:t>Public vs. Private Land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232204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2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7AF111-CBCF-EA04-1290-BE14F1DED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A8C99-90A8-F573-B9A2-05BD7FA6E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E58AC4-EF99-D586-34C1-C95B95D20DC8}"/>
              </a:ext>
            </a:extLst>
          </p:cNvPr>
          <p:cNvSpPr txBox="1"/>
          <p:nvPr/>
        </p:nvSpPr>
        <p:spPr>
          <a:xfrm>
            <a:off x="-1" y="2286000"/>
            <a:ext cx="9144001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5200">
                <a:solidFill>
                  <a:srgbClr val="F5F5F5"/>
                </a:solidFill>
                <a:latin typeface="Calibri Light"/>
              </a:defRPr>
            </a:pPr>
            <a:r>
              <a:rPr lang="en-US" dirty="0"/>
              <a:t>It’s not </a:t>
            </a:r>
            <a:r>
              <a:rPr lang="en-US" dirty="0">
                <a:solidFill>
                  <a:srgbClr val="FF0000"/>
                </a:solidFill>
              </a:rPr>
              <a:t>Red</a:t>
            </a:r>
            <a:r>
              <a:rPr lang="en-US" dirty="0"/>
              <a:t> on the Fiesta Map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880620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2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C24316-8991-B58E-5AA6-9092F80CC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B0AC5B-428D-34A8-95F1-6E3648FDA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4611"/>
            <a:ext cx="9144000" cy="592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3016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2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59995F-61BF-B5CF-0008-5ED51B40B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9432E-B673-26B4-6904-954BF16CE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rPr lang="en-US" dirty="0"/>
              <a:t>Take-Home #2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2CFA28-7B59-0565-D5F6-86C3A8F09BA5}"/>
              </a:ext>
            </a:extLst>
          </p:cNvPr>
          <p:cNvSpPr txBox="1"/>
          <p:nvPr/>
        </p:nvSpPr>
        <p:spPr>
          <a:xfrm>
            <a:off x="-1" y="2286000"/>
            <a:ext cx="9144001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5200">
                <a:solidFill>
                  <a:srgbClr val="F5F5F5"/>
                </a:solidFill>
                <a:latin typeface="Calibri Light"/>
              </a:defRPr>
            </a:pPr>
            <a:r>
              <a:rPr lang="en-US" dirty="0"/>
              <a:t>“Legal” is in the </a:t>
            </a:r>
          </a:p>
          <a:p>
            <a:pPr algn="ctr">
              <a:defRPr sz="5200">
                <a:solidFill>
                  <a:srgbClr val="F5F5F5"/>
                </a:solidFill>
                <a:latin typeface="Calibri Light"/>
              </a:defRPr>
            </a:pPr>
            <a:r>
              <a:rPr lang="en-US" dirty="0"/>
              <a:t>eye of the beholder</a:t>
            </a: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7FB559-5998-C81F-C075-9E051D2AFE1D}"/>
              </a:ext>
            </a:extLst>
          </p:cNvPr>
          <p:cNvSpPr txBox="1"/>
          <p:nvPr/>
        </p:nvSpPr>
        <p:spPr>
          <a:xfrm>
            <a:off x="-2" y="4847133"/>
            <a:ext cx="91440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5200">
                <a:solidFill>
                  <a:srgbClr val="F5F5F5"/>
                </a:solidFill>
                <a:latin typeface="Calibri Light"/>
              </a:defRPr>
            </a:pPr>
            <a:r>
              <a:rPr lang="en-US" sz="3200" dirty="0"/>
              <a:t>Anyone can sue you for any reason</a:t>
            </a: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9641223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2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0530F6-C41B-3D33-9167-083AC57C7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749F2-415A-2E9C-0E60-9E4168BDF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70A54D-3A9F-1289-F765-BB1ECEBE7378}"/>
              </a:ext>
            </a:extLst>
          </p:cNvPr>
          <p:cNvSpPr txBox="1"/>
          <p:nvPr/>
        </p:nvSpPr>
        <p:spPr>
          <a:xfrm>
            <a:off x="914400" y="2286000"/>
            <a:ext cx="731520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5200">
                <a:solidFill>
                  <a:srgbClr val="F5F5F5"/>
                </a:solidFill>
                <a:latin typeface="Calibri Light"/>
              </a:defRPr>
            </a:pPr>
            <a:r>
              <a:rPr lang="en-US" dirty="0"/>
              <a:t>Was my landing legal?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631230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118" y="274320"/>
            <a:ext cx="239616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rPr dirty="0"/>
              <a:t>Flight Overview – Start to Landing</a:t>
            </a:r>
          </a:p>
        </p:txBody>
      </p:sp>
      <p:pic>
        <p:nvPicPr>
          <p:cNvPr id="4" name="Picture 3" descr="Screenshot 2026-02-22 at 10.11.10 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287" y="274320"/>
            <a:ext cx="6351224" cy="698097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457200" y="274320"/>
            <a:ext cx="82296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t>Approach and Wind Line</a:t>
            </a:r>
          </a:p>
        </p:txBody>
      </p:sp>
      <p:pic>
        <p:nvPicPr>
          <p:cNvPr id="4" name="Picture 3" descr="Screenshot 2026-02-22 at 10.11.33 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97280"/>
            <a:ext cx="8229600" cy="694944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457200" y="274320"/>
            <a:ext cx="82296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t>Final Landing Area Detail</a:t>
            </a:r>
          </a:p>
        </p:txBody>
      </p:sp>
      <p:pic>
        <p:nvPicPr>
          <p:cNvPr id="4" name="Picture 3" descr="Screenshot 2026-02-22 at 10.12.02 AM.png"/>
          <p:cNvPicPr>
            <a:picLocks noChangeAspect="1"/>
          </p:cNvPicPr>
          <p:nvPr/>
        </p:nvPicPr>
        <p:blipFill>
          <a:blip r:embed="rId2"/>
          <a:srcRect t="32058"/>
          <a:stretch>
            <a:fillRect/>
          </a:stretch>
        </p:blipFill>
        <p:spPr>
          <a:xfrm>
            <a:off x="600420" y="1178805"/>
            <a:ext cx="8229600" cy="755107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14400" y="2286000"/>
            <a:ext cx="7315200" cy="1828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5200">
                <a:solidFill>
                  <a:srgbClr val="F5F5F5"/>
                </a:solidFill>
                <a:latin typeface="Calibri Light"/>
              </a:defRPr>
            </a:pPr>
            <a:r>
              <a:t>Your phone rings.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457200" y="274320"/>
            <a:ext cx="82296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t>Landing Site – Balloon Packup</a:t>
            </a:r>
          </a:p>
        </p:txBody>
      </p:sp>
      <p:pic>
        <p:nvPicPr>
          <p:cNvPr id="4" name="Picture 3" descr="2021-07-05 11.27.40 - packup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97280"/>
            <a:ext cx="8229600" cy="462915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457200" y="274320"/>
            <a:ext cx="82296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t>Vehicle Tracks – Access Path</a:t>
            </a:r>
          </a:p>
        </p:txBody>
      </p:sp>
      <p:pic>
        <p:nvPicPr>
          <p:cNvPr id="4" name="Picture 3" descr="2021-07-05 11.20.28 tracks 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97280"/>
            <a:ext cx="8229600" cy="462915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2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974916-3131-593F-82A0-DD43CD367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B4BCD-792A-DAA5-D29B-189742C6E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t>Landing Priorities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B7F89B-D258-A004-F74F-CB489469F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wrap="square"/>
          <a:lstStyle/>
          <a:p>
            <a:pPr marL="742950" indent="-742950" algn="l">
              <a:buFont typeface="+mj-lt"/>
              <a:buAutoNum type="arabicPeriod"/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rPr dirty="0"/>
              <a:t>Safety</a:t>
            </a:r>
            <a:endParaRPr lang="en-US" dirty="0"/>
          </a:p>
          <a:p>
            <a:pPr marL="742950" indent="-742950" algn="l">
              <a:buFont typeface="+mj-lt"/>
              <a:buAutoNum type="arabicPeriod"/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rPr dirty="0"/>
              <a:t>Damage</a:t>
            </a:r>
            <a:endParaRPr lang="en-US" dirty="0"/>
          </a:p>
          <a:p>
            <a:pPr marL="742950" indent="-742950" algn="l">
              <a:buFont typeface="+mj-lt"/>
              <a:buAutoNum type="arabicPeriod"/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rPr dirty="0"/>
              <a:t>Accessible</a:t>
            </a:r>
            <a:endParaRPr lang="en-US" dirty="0"/>
          </a:p>
          <a:p>
            <a:pPr marL="742950" indent="-742950" algn="l">
              <a:buFont typeface="+mj-lt"/>
              <a:buAutoNum type="arabicPeriod"/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rPr lang="en-US" dirty="0"/>
              <a:t>Aesthetic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90283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2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FA40E5-7C64-E9C1-5610-E4B0A26535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DDE39-5F4D-3F90-D2F8-5727D9635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rPr lang="en-US" dirty="0"/>
              <a:t>Take-Home #3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BBE47C-E18F-9629-DA21-287E071506B0}"/>
              </a:ext>
            </a:extLst>
          </p:cNvPr>
          <p:cNvSpPr txBox="1"/>
          <p:nvPr/>
        </p:nvSpPr>
        <p:spPr>
          <a:xfrm>
            <a:off x="-1" y="2286000"/>
            <a:ext cx="9144001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5200">
                <a:solidFill>
                  <a:srgbClr val="F5F5F5"/>
                </a:solidFill>
                <a:latin typeface="Calibri Light"/>
              </a:defRPr>
            </a:pPr>
            <a:r>
              <a:rPr lang="en-US" dirty="0"/>
              <a:t>A safe landing buys you time</a:t>
            </a: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E9F008-8DF8-8325-C52C-BC5A8B9C3C29}"/>
              </a:ext>
            </a:extLst>
          </p:cNvPr>
          <p:cNvSpPr txBox="1"/>
          <p:nvPr/>
        </p:nvSpPr>
        <p:spPr>
          <a:xfrm>
            <a:off x="-2" y="4847133"/>
            <a:ext cx="91440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5200">
                <a:solidFill>
                  <a:srgbClr val="F5F5F5"/>
                </a:solidFill>
                <a:latin typeface="Calibri Light"/>
              </a:defRPr>
            </a:pPr>
            <a:r>
              <a:rPr lang="en-US" sz="3200" dirty="0"/>
              <a:t>Injuries create emergency, everything else can wait</a:t>
            </a: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3832367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rPr lang="en-US" dirty="0"/>
              <a:t>Does this even matter?</a:t>
            </a:r>
            <a:endParaRPr dirty="0"/>
          </a:p>
        </p:txBody>
      </p:sp>
      <p:sp>
        <p:nvSpPr>
          <p:cNvPr id="3" name="TextBox 2"/>
          <p:cNvSpPr txBox="1"/>
          <p:nvPr/>
        </p:nvSpPr>
        <p:spPr>
          <a:xfrm>
            <a:off x="914400" y="2286000"/>
            <a:ext cx="731520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5200">
                <a:solidFill>
                  <a:srgbClr val="F5F5F5"/>
                </a:solidFill>
                <a:latin typeface="Calibri Light"/>
              </a:defRPr>
            </a:pPr>
            <a:r>
              <a:rPr dirty="0"/>
              <a:t>ABQ </a:t>
            </a:r>
            <a:r>
              <a:rPr lang="en-US" dirty="0"/>
              <a:t>is Unique</a:t>
            </a:r>
            <a:endParaRPr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2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4F156E-F090-AB4D-ADE8-500CC0D54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75482800-8803-9D22-BD6C-B83E2862E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31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2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1952B9-FF0B-46F5-F286-A972C8BFD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5D5696-2D22-6E0A-7CA3-2EBD718E1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504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2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2ACCE4-47AF-A39F-1FEC-7550EBC52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EB0985-1B5C-005E-1AE1-D4113E12A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056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2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6BB6E8-EAAA-7C39-5BA0-584719917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5-06-06 08.22.50">
            <a:hlinkClick r:id="" action="ppaction://media"/>
            <a:extLst>
              <a:ext uri="{FF2B5EF4-FFF2-40B4-BE49-F238E27FC236}">
                <a16:creationId xmlns:a16="http://schemas.microsoft.com/office/drawing/2014/main" id="{777827F8-9276-2214-1758-9A4829429E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0" y="158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42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2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1F21C-E86A-599A-F2E6-9398CEAE4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A7DD83-D358-165F-3A85-8C4BEEF4A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81951"/>
            <a:ext cx="7772400" cy="669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797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914400" y="2286000"/>
            <a:ext cx="7315200" cy="1828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800">
                <a:solidFill>
                  <a:srgbClr val="F5F5F5"/>
                </a:solidFill>
                <a:latin typeface="Calibri"/>
              </a:defRPr>
            </a:pPr>
            <a:r>
              <a:t>“The sheriff is here to see you.”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2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07886D-BF0C-A47F-C32C-E713D8135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40763-9E61-C3DA-09D6-D6ED0FA41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rPr lang="en-US" dirty="0"/>
              <a:t>Today’s Agenda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35A85E-36BF-3BAD-096A-9BDF5EE1B8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wrap="square"/>
          <a:lstStyle/>
          <a:p>
            <a:pPr marL="742950" indent="-742950" algn="l">
              <a:buFont typeface="+mj-lt"/>
              <a:buAutoNum type="arabicPeriod"/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rPr lang="en-US" dirty="0"/>
              <a:t>Priorities for Landing</a:t>
            </a:r>
          </a:p>
          <a:p>
            <a:pPr marL="742950" indent="-742950" algn="l">
              <a:buFont typeface="+mj-lt"/>
              <a:buAutoNum type="arabicPeriod"/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rPr lang="en-US" dirty="0"/>
              <a:t>Legality of Operations</a:t>
            </a:r>
          </a:p>
          <a:p>
            <a:pPr marL="742950" indent="-742950" algn="l">
              <a:buFont typeface="+mj-lt"/>
              <a:buAutoNum type="arabicPeriod"/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rPr lang="en-US" dirty="0"/>
              <a:t>Improving Your “Legality”</a:t>
            </a:r>
          </a:p>
          <a:p>
            <a:pPr marL="742950" indent="-742950" algn="l">
              <a:buFont typeface="+mj-lt"/>
              <a:buAutoNum type="arabicPeriod"/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rPr lang="en-US" dirty="0"/>
              <a:t>Choose Your Risk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99225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914400" y="2286000"/>
            <a:ext cx="7315200" cy="1828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800">
                <a:solidFill>
                  <a:srgbClr val="F5F5F5"/>
                </a:solidFill>
                <a:latin typeface="Calibri"/>
              </a:defRPr>
            </a:pPr>
            <a:r>
              <a:t>Most people are tolerant…</a:t>
            </a:r>
            <a:br/>
            <a:r>
              <a:t>Until they’re not.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t>Research 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wrap="square"/>
          <a:lstStyle/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rPr lang="en-US" dirty="0"/>
              <a:t>Your Flight Tracks</a:t>
            </a:r>
          </a:p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rPr dirty="0"/>
              <a:t>PZ Map</a:t>
            </a:r>
            <a:endParaRPr lang="en-US" dirty="0"/>
          </a:p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rPr dirty="0" err="1"/>
              <a:t>OnX</a:t>
            </a:r>
            <a:r>
              <a:rPr dirty="0"/>
              <a:t> Hunt</a:t>
            </a:r>
            <a:endParaRPr lang="en-US" dirty="0"/>
          </a:p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rPr dirty="0"/>
              <a:t>County Assessor</a:t>
            </a:r>
            <a:endParaRPr lang="en-US" dirty="0"/>
          </a:p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rPr dirty="0"/>
              <a:t>Ownership history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2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994567-298D-679B-625C-D3F0CF3EC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1B8AF-B76D-70E0-EA34-2F2562BF4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rPr lang="en-US" dirty="0" err="1"/>
              <a:t>OnX</a:t>
            </a:r>
            <a:r>
              <a:rPr lang="en-US" dirty="0"/>
              <a:t> Hunt - ~$35/yr with maps</a:t>
            </a:r>
            <a:endParaRPr dirty="0"/>
          </a:p>
        </p:txBody>
      </p:sp>
      <p:pic>
        <p:nvPicPr>
          <p:cNvPr id="5" name="Picture 4" descr="A map of a land with a large area&#10;&#10;AI-generated content may be incorrect.">
            <a:extLst>
              <a:ext uri="{FF2B5EF4-FFF2-40B4-BE49-F238E27FC236}">
                <a16:creationId xmlns:a16="http://schemas.microsoft.com/office/drawing/2014/main" id="{77716CF2-ADAA-FC55-982C-E855F49C7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6654" y="1463866"/>
            <a:ext cx="2439883" cy="5304622"/>
          </a:xfrm>
          <a:prstGeom prst="rect">
            <a:avLst/>
          </a:prstGeom>
        </p:spPr>
      </p:pic>
      <p:pic>
        <p:nvPicPr>
          <p:cNvPr id="7" name="Picture 6" descr="A screenshot of a phone app&#10;&#10;AI-generated content may be incorrect.">
            <a:extLst>
              <a:ext uri="{FF2B5EF4-FFF2-40B4-BE49-F238E27FC236}">
                <a16:creationId xmlns:a16="http://schemas.microsoft.com/office/drawing/2014/main" id="{5D4EA0D3-5506-F5B2-BDA1-72DA813AB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803" y="1579544"/>
            <a:ext cx="2333471" cy="5073267"/>
          </a:xfrm>
          <a:prstGeom prst="rect">
            <a:avLst/>
          </a:prstGeom>
        </p:spPr>
      </p:pic>
      <p:pic>
        <p:nvPicPr>
          <p:cNvPr id="9" name="Picture 8" descr="A screenshot of a phone&#10;&#10;AI-generated content may be incorrect.">
            <a:extLst>
              <a:ext uri="{FF2B5EF4-FFF2-40B4-BE49-F238E27FC236}">
                <a16:creationId xmlns:a16="http://schemas.microsoft.com/office/drawing/2014/main" id="{5EDAD86E-81DC-5DBC-BC69-7FF301A5F7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6917" y="1348190"/>
            <a:ext cx="2439883" cy="530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9371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2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D7920B-0CDE-2386-51B3-41EA99934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19A39-91C2-DF24-B9E4-C93902D6D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rPr lang="en-US" dirty="0"/>
              <a:t>Note About Ownership</a:t>
            </a:r>
            <a:endParaRPr dirty="0"/>
          </a:p>
        </p:txBody>
      </p:sp>
      <p:pic>
        <p:nvPicPr>
          <p:cNvPr id="5" name="Picture 4" descr="A map of a land with a large area&#10;&#10;AI-generated content may be incorrect.">
            <a:extLst>
              <a:ext uri="{FF2B5EF4-FFF2-40B4-BE49-F238E27FC236}">
                <a16:creationId xmlns:a16="http://schemas.microsoft.com/office/drawing/2014/main" id="{34E5366D-E0B5-9E1A-43C8-2AEE31D9D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6635" y="1417638"/>
            <a:ext cx="2439883" cy="530462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097D99-F66A-85F8-6785-FC7083C8FF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 wrap="square">
            <a:normAutofit fontScale="92500" lnSpcReduction="20000"/>
          </a:bodyPr>
          <a:lstStyle/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rPr lang="en-US" dirty="0"/>
              <a:t>Owners</a:t>
            </a:r>
          </a:p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rPr lang="en-US" dirty="0"/>
              <a:t>Lessees</a:t>
            </a:r>
          </a:p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rPr lang="en-US" dirty="0"/>
              <a:t>Renters</a:t>
            </a:r>
          </a:p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rPr lang="en-US" dirty="0"/>
              <a:t>Managers</a:t>
            </a:r>
          </a:p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rPr lang="en-US" dirty="0"/>
              <a:t>Etc.</a:t>
            </a:r>
          </a:p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endParaRPr lang="en-US" dirty="0"/>
          </a:p>
          <a:p>
            <a:pPr marL="0" indent="0" algn="l">
              <a:buNone/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rPr lang="en-US" dirty="0"/>
              <a:t>All have rights</a:t>
            </a:r>
          </a:p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04551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2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9ECE79-03FF-822C-0368-BB3EB0511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4054A-28F3-AF3D-5A84-1D801DEA5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rPr lang="en-US" dirty="0"/>
              <a:t>County Assessor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8F45D3-10C4-05F7-A2E0-758EF3C1F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6434841" cy="3316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751E77-5255-1B03-0C28-77E26596F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1631" y="3429000"/>
            <a:ext cx="5825169" cy="309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6932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2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946B8E-0B41-CE77-9B9D-258C569D4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8D1B6-8323-C4BB-52FB-2227FED9C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rPr lang="en-US" dirty="0"/>
              <a:t>County Assessor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2310CD-0236-87D9-A0EC-34E5A506F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029" y="1139761"/>
            <a:ext cx="6871771" cy="544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8946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914400" y="2286000"/>
            <a:ext cx="7315200" cy="1828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5200">
                <a:solidFill>
                  <a:srgbClr val="F5F5F5"/>
                </a:solidFill>
                <a:latin typeface="Calibri Light"/>
              </a:defRPr>
            </a:pPr>
            <a:r>
              <a:t>Do we learn neglect?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914400" y="2286000"/>
            <a:ext cx="73152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800">
                <a:solidFill>
                  <a:srgbClr val="F5F5F5"/>
                </a:solidFill>
                <a:latin typeface="Calibri"/>
              </a:defRPr>
            </a:pPr>
            <a:r>
              <a:rPr dirty="0"/>
              <a:t>The balloon doesn’t get sued.</a:t>
            </a:r>
            <a:br>
              <a:rPr dirty="0"/>
            </a:br>
            <a:r>
              <a:rPr dirty="0"/>
              <a:t>You do.</a:t>
            </a:r>
            <a:endParaRPr lang="en-US" dirty="0"/>
          </a:p>
          <a:p>
            <a:pPr algn="l">
              <a:defRPr sz="2800">
                <a:solidFill>
                  <a:srgbClr val="F5F5F5"/>
                </a:solidFill>
                <a:latin typeface="Calibri"/>
              </a:defRPr>
            </a:pPr>
            <a:endParaRPr lang="en-US" dirty="0"/>
          </a:p>
          <a:p>
            <a:pPr algn="l">
              <a:defRPr sz="2800">
                <a:solidFill>
                  <a:srgbClr val="F5F5F5"/>
                </a:solidFill>
                <a:latin typeface="Calibri"/>
              </a:defRPr>
            </a:pPr>
            <a:r>
              <a:rPr lang="en-US" dirty="0"/>
              <a:t>By people…who are upset.</a:t>
            </a:r>
            <a:endParaRPr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914400" y="2286000"/>
            <a:ext cx="7315200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5200">
                <a:solidFill>
                  <a:srgbClr val="F5F5F5"/>
                </a:solidFill>
                <a:latin typeface="Calibri Light"/>
              </a:defRPr>
            </a:pPr>
            <a:r>
              <a:rPr dirty="0"/>
              <a:t>Your crew is your </a:t>
            </a:r>
            <a:endParaRPr lang="en-US" dirty="0"/>
          </a:p>
          <a:p>
            <a:pPr algn="ctr">
              <a:defRPr sz="5200">
                <a:solidFill>
                  <a:srgbClr val="F5F5F5"/>
                </a:solidFill>
                <a:latin typeface="Calibri Light"/>
              </a:defRPr>
            </a:pPr>
            <a:r>
              <a:rPr dirty="0"/>
              <a:t>legal </a:t>
            </a:r>
            <a:r>
              <a:rPr lang="en-US" dirty="0"/>
              <a:t>ambassador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rPr lang="en-US" dirty="0"/>
              <a:t>Today’s Agenda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wrap="square"/>
          <a:lstStyle/>
          <a:p>
            <a:pPr marL="742950" indent="-742950" algn="l">
              <a:buFont typeface="+mj-lt"/>
              <a:buAutoNum type="arabicPeriod"/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rPr lang="en-US" dirty="0"/>
              <a:t>Priorities for Landing</a:t>
            </a:r>
          </a:p>
          <a:p>
            <a:pPr marL="742950" indent="-742950" algn="l">
              <a:buFont typeface="+mj-lt"/>
              <a:buAutoNum type="arabicPeriod"/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rPr lang="en-US" dirty="0"/>
              <a:t>Legality of Operations</a:t>
            </a:r>
          </a:p>
          <a:p>
            <a:pPr marL="742950" indent="-742950" algn="l">
              <a:buFont typeface="+mj-lt"/>
              <a:buAutoNum type="arabicPeriod"/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rPr lang="en-US" dirty="0"/>
              <a:t>Improving Your “Legality”</a:t>
            </a:r>
          </a:p>
          <a:p>
            <a:pPr marL="742950" indent="-742950" algn="l">
              <a:buFont typeface="+mj-lt"/>
              <a:buAutoNum type="arabicPeriod"/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rPr lang="en-US" dirty="0"/>
              <a:t>Choose Your Risk</a:t>
            </a:r>
            <a:endParaRPr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t>Crew Responsibilities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wrap="square"/>
          <a:lstStyle/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rPr dirty="0"/>
              <a:t>Ask permission respectfully</a:t>
            </a:r>
            <a:endParaRPr lang="en-US" dirty="0"/>
          </a:p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rPr dirty="0"/>
              <a:t>Park responsibly</a:t>
            </a:r>
            <a:endParaRPr lang="en-US" dirty="0"/>
          </a:p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rPr dirty="0"/>
              <a:t>Close gates</a:t>
            </a:r>
            <a:endParaRPr lang="en-US" dirty="0"/>
          </a:p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rPr dirty="0"/>
              <a:t>Tone matters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2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188BC3-4EE6-1A5F-80B6-F9BC6FB46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FCBD2-2505-6028-9DC8-5D9DCB677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rPr lang="en-US" dirty="0"/>
              <a:t>Landowner Tone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B7548-08A4-D703-9BD1-787ED4E4CC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wrap="square"/>
          <a:lstStyle/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rPr lang="en-US" dirty="0"/>
              <a:t>Our balloon is looking for a landing, would it be ok if we landed in your field?</a:t>
            </a:r>
          </a:p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rPr lang="en-US" dirty="0"/>
              <a:t>We are </a:t>
            </a:r>
            <a:r>
              <a:rPr lang="en-US" dirty="0" err="1"/>
              <a:t>gonna</a:t>
            </a:r>
            <a:r>
              <a:rPr lang="en-US" dirty="0"/>
              <a:t> land in your field, you </a:t>
            </a:r>
            <a:r>
              <a:rPr lang="en-US" dirty="0" err="1"/>
              <a:t>gotta</a:t>
            </a:r>
            <a:r>
              <a:rPr lang="en-US" dirty="0"/>
              <a:t> open the gate.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831661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2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86FBFE-F6B3-EF56-2BF0-15C3C261B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6A053-A9D7-4262-7AD7-94378B4EE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rPr lang="en-US" dirty="0"/>
              <a:t>Build Relationships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13A7B-6794-190F-B4E4-E34F4B230F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wrap="square"/>
          <a:lstStyle/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rPr lang="en-US" dirty="0"/>
              <a:t>Be nice</a:t>
            </a:r>
          </a:p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rPr lang="en-US" dirty="0"/>
              <a:t>Go back</a:t>
            </a:r>
          </a:p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rPr lang="en-US" dirty="0"/>
              <a:t>Go ahead</a:t>
            </a:r>
          </a:p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rPr lang="en-US" dirty="0"/>
              <a:t>Go again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68338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2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E52966-0E30-88D1-9D0F-E8437DC80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D28F8-8986-7D72-F3C1-E62332783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rPr lang="en-US" dirty="0"/>
              <a:t>Improving Your “Legality”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ADEF8-6788-FBC2-DF22-2C9A25929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wrap="square"/>
          <a:lstStyle/>
          <a:p>
            <a:pPr marL="742950" indent="-742950" algn="l">
              <a:buFont typeface="+mj-lt"/>
              <a:buAutoNum type="arabicPeriod"/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rPr lang="en-US" dirty="0"/>
              <a:t>Do Your Homework</a:t>
            </a:r>
          </a:p>
          <a:p>
            <a:pPr marL="742950" indent="-742950" algn="l">
              <a:buFont typeface="+mj-lt"/>
              <a:buAutoNum type="arabicPeriod"/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rPr lang="en-US" dirty="0"/>
              <a:t>Plan Your Flight</a:t>
            </a:r>
          </a:p>
          <a:p>
            <a:pPr marL="742950" indent="-742950" algn="l">
              <a:buFont typeface="+mj-lt"/>
              <a:buAutoNum type="arabicPeriod"/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rPr lang="en-US" dirty="0"/>
              <a:t>Train Your Crew</a:t>
            </a:r>
          </a:p>
          <a:p>
            <a:pPr marL="742950" indent="-742950" algn="l">
              <a:buFont typeface="+mj-lt"/>
              <a:buAutoNum type="arabicPeriod"/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rPr lang="en-US" dirty="0"/>
              <a:t>Build Relationships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02507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2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8B1173-91A2-DAFC-978D-6A0F00A8B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7784C-40FD-49C9-8507-D5BD0DAF9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rPr lang="en-US" dirty="0"/>
              <a:t>Take-Home #4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34159D-08AF-3844-B73C-2DDD97D258F3}"/>
              </a:ext>
            </a:extLst>
          </p:cNvPr>
          <p:cNvSpPr txBox="1"/>
          <p:nvPr/>
        </p:nvSpPr>
        <p:spPr>
          <a:xfrm>
            <a:off x="-1" y="2286000"/>
            <a:ext cx="9144001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5200">
                <a:solidFill>
                  <a:srgbClr val="F5F5F5"/>
                </a:solidFill>
                <a:latin typeface="Calibri Light"/>
              </a:defRPr>
            </a:pPr>
            <a:r>
              <a:rPr lang="en-US" dirty="0"/>
              <a:t>Relationships reduce </a:t>
            </a:r>
          </a:p>
          <a:p>
            <a:pPr algn="ctr">
              <a:defRPr sz="5200">
                <a:solidFill>
                  <a:srgbClr val="F5F5F5"/>
                </a:solidFill>
                <a:latin typeface="Calibri Light"/>
              </a:defRPr>
            </a:pPr>
            <a:r>
              <a:rPr lang="en-US" dirty="0"/>
              <a:t>legal friction</a:t>
            </a: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56A919-683C-B6FB-912E-9DBA1CCC2D95}"/>
              </a:ext>
            </a:extLst>
          </p:cNvPr>
          <p:cNvSpPr txBox="1"/>
          <p:nvPr/>
        </p:nvSpPr>
        <p:spPr>
          <a:xfrm>
            <a:off x="-2" y="4847133"/>
            <a:ext cx="91440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5200">
                <a:solidFill>
                  <a:srgbClr val="F5F5F5"/>
                </a:solidFill>
                <a:latin typeface="Calibri Light"/>
              </a:defRPr>
            </a:pPr>
            <a:r>
              <a:rPr lang="en-US" sz="3200" dirty="0"/>
              <a:t>Anyone can choose </a:t>
            </a:r>
            <a:r>
              <a:rPr lang="en-US" sz="3200" b="1" i="1" dirty="0"/>
              <a:t>not</a:t>
            </a:r>
            <a:r>
              <a:rPr lang="en-US" sz="3200" dirty="0"/>
              <a:t> to sue you</a:t>
            </a: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38300339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2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F92077-8897-B0A8-1F12-102F34181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33F02-8000-7474-E6B6-E51810C28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rPr lang="en-US" dirty="0"/>
              <a:t>Updated </a:t>
            </a:r>
            <a:r>
              <a:rPr dirty="0"/>
              <a:t>Landing Priorities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CA069A-1B73-2E4E-5940-CB7DAEA320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wrap="square"/>
          <a:lstStyle/>
          <a:p>
            <a:pPr marL="742950" indent="-742950" algn="l">
              <a:buFont typeface="+mj-lt"/>
              <a:buAutoNum type="arabicPeriod"/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rPr dirty="0"/>
              <a:t>Safety</a:t>
            </a:r>
            <a:endParaRPr lang="en-US" dirty="0"/>
          </a:p>
          <a:p>
            <a:pPr marL="742950" indent="-742950" algn="l">
              <a:buFont typeface="+mj-lt"/>
              <a:buAutoNum type="arabicPeriod"/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rPr lang="en-US" dirty="0"/>
              <a:t>Legal</a:t>
            </a:r>
          </a:p>
          <a:p>
            <a:pPr marL="742950" indent="-742950" algn="l">
              <a:buFont typeface="+mj-lt"/>
              <a:buAutoNum type="arabicPeriod"/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rPr dirty="0"/>
              <a:t>Damage</a:t>
            </a:r>
            <a:endParaRPr lang="en-US" dirty="0"/>
          </a:p>
          <a:p>
            <a:pPr marL="742950" indent="-742950" algn="l">
              <a:buFont typeface="+mj-lt"/>
              <a:buAutoNum type="arabicPeriod"/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rPr dirty="0"/>
              <a:t>Accessible</a:t>
            </a:r>
            <a:endParaRPr lang="en-US" dirty="0"/>
          </a:p>
          <a:p>
            <a:pPr marL="742950" indent="-742950" algn="l">
              <a:buFont typeface="+mj-lt"/>
              <a:buAutoNum type="arabicPeriod"/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rPr lang="en-US" dirty="0"/>
              <a:t>Aesthetic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900492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914399" y="2286000"/>
            <a:ext cx="794316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800">
                <a:solidFill>
                  <a:srgbClr val="F5F5F5"/>
                </a:solidFill>
                <a:latin typeface="Calibri"/>
              </a:defRPr>
            </a:pPr>
            <a:r>
              <a:rPr dirty="0"/>
              <a:t>I will tear up equipment</a:t>
            </a:r>
            <a:r>
              <a:rPr lang="en-US" dirty="0"/>
              <a:t> </a:t>
            </a:r>
            <a:r>
              <a:rPr dirty="0"/>
              <a:t>to stay legal</a:t>
            </a:r>
            <a:r>
              <a:rPr lang="en-US" dirty="0"/>
              <a:t>,</a:t>
            </a:r>
          </a:p>
          <a:p>
            <a:pPr algn="l">
              <a:defRPr sz="2800">
                <a:solidFill>
                  <a:srgbClr val="F5F5F5"/>
                </a:solidFill>
                <a:latin typeface="Calibri"/>
              </a:defRPr>
            </a:pPr>
            <a:endParaRPr lang="en-US" dirty="0"/>
          </a:p>
          <a:p>
            <a:pPr algn="l">
              <a:defRPr sz="2800">
                <a:solidFill>
                  <a:srgbClr val="F5F5F5"/>
                </a:solidFill>
                <a:latin typeface="Calibri"/>
              </a:defRPr>
            </a:pPr>
            <a:r>
              <a:rPr lang="en-US" dirty="0"/>
              <a:t>But I won’t tear up people.</a:t>
            </a:r>
            <a:endParaRPr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914400" y="2286000"/>
            <a:ext cx="7315200" cy="1828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800">
                <a:solidFill>
                  <a:srgbClr val="F5F5F5"/>
                </a:solidFill>
                <a:latin typeface="Calibri"/>
              </a:defRPr>
            </a:pPr>
            <a:r>
              <a:t>Your opinion of legal</a:t>
            </a:r>
            <a:br/>
            <a:r>
              <a:t>will not prevent a lawsuit.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914400" y="2286000"/>
            <a:ext cx="7315200" cy="1828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800">
                <a:solidFill>
                  <a:srgbClr val="F5F5F5"/>
                </a:solidFill>
                <a:latin typeface="Calibri"/>
              </a:defRPr>
            </a:pPr>
            <a:r>
              <a:t>Would you feel confident</a:t>
            </a:r>
            <a:br/>
            <a:r>
              <a:t>explaining your decision?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914400" y="2286000"/>
            <a:ext cx="7315200" cy="1828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800">
                <a:solidFill>
                  <a:srgbClr val="F5F5F5"/>
                </a:solidFill>
                <a:latin typeface="Calibri"/>
              </a:defRPr>
            </a:pPr>
            <a:r>
              <a:t>Can I land here?</a:t>
            </a:r>
            <a:br/>
            <a:br/>
            <a:r>
              <a:t>Better question:</a:t>
            </a:r>
            <a:br/>
            <a:r>
              <a:t>Should I?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2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ADB31E-A920-FE31-6A12-51E2843E1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32593-18AF-1789-E06C-4004CEC1A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t>Landing Priorities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1BB57-4FD2-EE64-F8C6-02590A00D3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wrap="square"/>
          <a:lstStyle/>
          <a:p>
            <a:pPr marL="742950" indent="-742950" algn="l">
              <a:buFont typeface="+mj-lt"/>
              <a:buAutoNum type="arabicPeriod"/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rPr dirty="0"/>
              <a:t>Safety</a:t>
            </a:r>
            <a:endParaRPr lang="en-US" dirty="0"/>
          </a:p>
          <a:p>
            <a:pPr marL="742950" indent="-742950" algn="l">
              <a:buFont typeface="+mj-lt"/>
              <a:buAutoNum type="arabicPeriod"/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rPr dirty="0"/>
              <a:t>Damage</a:t>
            </a:r>
            <a:endParaRPr lang="en-US" dirty="0"/>
          </a:p>
          <a:p>
            <a:pPr marL="742950" indent="-742950" algn="l">
              <a:buFont typeface="+mj-lt"/>
              <a:buAutoNum type="arabicPeriod"/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rPr dirty="0"/>
              <a:t>Accessible</a:t>
            </a:r>
            <a:endParaRPr lang="en-US" dirty="0"/>
          </a:p>
          <a:p>
            <a:pPr marL="742950" indent="-742950" algn="l">
              <a:buFont typeface="+mj-lt"/>
              <a:buAutoNum type="arabicPeriod"/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rPr lang="en-US" dirty="0"/>
              <a:t>Aesthetic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779032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914400" y="2286000"/>
            <a:ext cx="7315200" cy="1828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800">
                <a:solidFill>
                  <a:srgbClr val="F5F5F5"/>
                </a:solidFill>
                <a:latin typeface="Calibri"/>
              </a:defRPr>
            </a:pPr>
            <a:r>
              <a:t>What would this look like</a:t>
            </a:r>
            <a:br/>
            <a:r>
              <a:t>in a courtroom?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2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890EAE-18FE-50CD-DB19-19293EB158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EAE6D-A531-0379-4C6A-F180BA449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rPr lang="en-US" dirty="0"/>
              <a:t>Choose Your Risk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BCAC48-36C6-C337-D73C-6407A7DA6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800" y="1306700"/>
            <a:ext cx="5570557" cy="539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1963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2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C68E57-2ADC-61AC-F55A-F2C17148A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A55A1-C158-2A58-BAE9-B41945156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rPr lang="en-US" dirty="0"/>
              <a:t>Choose Your Risk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088841-4B88-832E-4E07-8D5F87AC5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800" y="1306700"/>
            <a:ext cx="5570557" cy="539255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6905854-DF88-14FE-04F9-BEB8210671A7}"/>
              </a:ext>
            </a:extLst>
          </p:cNvPr>
          <p:cNvSpPr/>
          <p:nvPr/>
        </p:nvSpPr>
        <p:spPr>
          <a:xfrm>
            <a:off x="4110394" y="1586429"/>
            <a:ext cx="365760" cy="365760"/>
          </a:xfrm>
          <a:prstGeom prst="ellipse">
            <a:avLst/>
          </a:prstGeom>
          <a:solidFill>
            <a:srgbClr val="C8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>
              <a:defRPr sz="5200">
                <a:solidFill>
                  <a:srgbClr val="F5F5F5"/>
                </a:solidFill>
                <a:latin typeface="Calibri Light"/>
              </a:defRPr>
            </a:pPr>
            <a:endParaRPr sz="12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AD85E5-1EC6-98F6-2E3B-F444295A1BCE}"/>
              </a:ext>
            </a:extLst>
          </p:cNvPr>
          <p:cNvSpPr txBox="1"/>
          <p:nvPr/>
        </p:nvSpPr>
        <p:spPr>
          <a:xfrm>
            <a:off x="3561754" y="1977006"/>
            <a:ext cx="18288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5200">
                <a:solidFill>
                  <a:srgbClr val="F5F5F5"/>
                </a:solidFill>
                <a:latin typeface="Calibri Light"/>
              </a:defRPr>
            </a:pPr>
            <a:r>
              <a:rPr lang="en-US" sz="1200" b="1" dirty="0">
                <a:solidFill>
                  <a:srgbClr val="FF0000"/>
                </a:solidFill>
              </a:rPr>
              <a:t>My</a:t>
            </a:r>
            <a:r>
              <a:rPr sz="1200" b="1" dirty="0">
                <a:solidFill>
                  <a:srgbClr val="FF0000"/>
                </a:solidFill>
              </a:rPr>
              <a:t> Flight</a:t>
            </a:r>
          </a:p>
        </p:txBody>
      </p:sp>
    </p:spTree>
    <p:extLst>
      <p:ext uri="{BB962C8B-B14F-4D97-AF65-F5344CB8AC3E}">
        <p14:creationId xmlns:p14="http://schemas.microsoft.com/office/powerpoint/2010/main" val="163296406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2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64EE5D-8D35-963A-A775-4D1994AA0E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8C7FB-1C06-6E60-E3AF-4C46D53813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wrap="square"/>
          <a:lstStyle/>
          <a:p>
            <a:pPr algn="ctr">
              <a:defRPr sz="5200">
                <a:solidFill>
                  <a:srgbClr val="F5F5F5"/>
                </a:solidFill>
                <a:latin typeface="Calibri Light"/>
              </a:defRPr>
            </a:pPr>
            <a:r>
              <a:rPr dirty="0"/>
              <a:t>Can I Land Here?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0043F8-541B-B265-B1D0-B1272B0E69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3886200"/>
            <a:ext cx="9143998" cy="1752600"/>
          </a:xfrm>
        </p:spPr>
        <p:txBody>
          <a:bodyPr wrap="square">
            <a:normAutofit/>
          </a:bodyPr>
          <a:lstStyle/>
          <a:p>
            <a:pPr>
              <a:defRPr sz="2800">
                <a:solidFill>
                  <a:srgbClr val="F5F5F5"/>
                </a:solidFill>
                <a:latin typeface="Calibri"/>
              </a:defRPr>
            </a:pPr>
            <a:r>
              <a:rPr lang="en-US" dirty="0"/>
              <a:t>A</a:t>
            </a:r>
            <a:r>
              <a:rPr dirty="0"/>
              <a:t> Legal </a:t>
            </a:r>
            <a:r>
              <a:rPr lang="en-US" dirty="0"/>
              <a:t>View</a:t>
            </a:r>
            <a:r>
              <a:rPr dirty="0"/>
              <a:t> of Aeronautical Decision Making</a:t>
            </a:r>
          </a:p>
          <a:p>
            <a:pPr algn="ctr">
              <a:defRPr sz="5200">
                <a:solidFill>
                  <a:srgbClr val="F5F5F5"/>
                </a:solidFill>
                <a:latin typeface="Calibri Light"/>
              </a:defRPr>
            </a:pPr>
            <a:r>
              <a:rPr dirty="0"/>
              <a:t>Dave Bair</a:t>
            </a:r>
          </a:p>
        </p:txBody>
      </p:sp>
      <p:pic>
        <p:nvPicPr>
          <p:cNvPr id="4" name="Picture 2" descr="AERCO Balloon">
            <a:extLst>
              <a:ext uri="{FF2B5EF4-FFF2-40B4-BE49-F238E27FC236}">
                <a16:creationId xmlns:a16="http://schemas.microsoft.com/office/drawing/2014/main" id="{C62360C7-FB16-49B9-7C57-9C854ED71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42000"/>
            <a:ext cx="3251200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9140581-74BA-F44C-7099-3B79142EE5DF}"/>
              </a:ext>
            </a:extLst>
          </p:cNvPr>
          <p:cNvSpPr txBox="1">
            <a:spLocks/>
          </p:cNvSpPr>
          <p:nvPr/>
        </p:nvSpPr>
        <p:spPr>
          <a:xfrm>
            <a:off x="6751529" y="5924549"/>
            <a:ext cx="2397688" cy="93244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5200">
                <a:solidFill>
                  <a:srgbClr val="F5F5F5"/>
                </a:solidFill>
                <a:latin typeface="Calibri Light"/>
              </a:defRPr>
            </a:pPr>
            <a:r>
              <a:rPr lang="en-US" sz="2800" dirty="0">
                <a:solidFill>
                  <a:srgbClr val="F5F5F5"/>
                </a:solidFill>
                <a:latin typeface="Calibri Light"/>
              </a:rPr>
              <a:t>Feb 28. 2026</a:t>
            </a:r>
          </a:p>
        </p:txBody>
      </p:sp>
    </p:spTree>
    <p:extLst>
      <p:ext uri="{BB962C8B-B14F-4D97-AF65-F5344CB8AC3E}">
        <p14:creationId xmlns:p14="http://schemas.microsoft.com/office/powerpoint/2010/main" val="4142221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914400" y="2286000"/>
            <a:ext cx="7315200" cy="1828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5200">
                <a:solidFill>
                  <a:srgbClr val="F5F5F5"/>
                </a:solidFill>
                <a:latin typeface="Calibri Light"/>
              </a:defRPr>
            </a:pPr>
            <a:r>
              <a:t>LEGAL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914400" y="2286000"/>
            <a:ext cx="731520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5200">
                <a:solidFill>
                  <a:srgbClr val="F5F5F5"/>
                </a:solidFill>
                <a:latin typeface="Calibri Light"/>
              </a:defRPr>
            </a:pPr>
            <a:r>
              <a:rPr dirty="0"/>
              <a:t>Where does </a:t>
            </a:r>
            <a:r>
              <a:rPr lang="en-US" dirty="0"/>
              <a:t>"</a:t>
            </a:r>
            <a:r>
              <a:rPr dirty="0"/>
              <a:t>legal</a:t>
            </a:r>
            <a:r>
              <a:rPr lang="en-US" dirty="0"/>
              <a:t>"</a:t>
            </a:r>
            <a:r>
              <a:rPr dirty="0"/>
              <a:t> fit?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2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A4F0B1-7661-A75B-DCDC-DB8C96865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39E2C-88DB-048C-CDDF-559039631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pPr algn="l"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t>Landing Priorities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80ED1-32C8-6A8D-8AE8-0C0EF78EB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4758" y="1600200"/>
            <a:ext cx="4462041" cy="4525963"/>
          </a:xfrm>
        </p:spPr>
        <p:txBody>
          <a:bodyPr wrap="square"/>
          <a:lstStyle/>
          <a:p>
            <a:pPr marL="742950" indent="-742950" algn="l">
              <a:buFont typeface="+mj-lt"/>
              <a:buAutoNum type="arabicPeriod"/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rPr dirty="0"/>
              <a:t>Safety</a:t>
            </a:r>
            <a:endParaRPr lang="en-US" dirty="0"/>
          </a:p>
          <a:p>
            <a:pPr marL="742950" indent="-742950" algn="l">
              <a:buFont typeface="+mj-lt"/>
              <a:buAutoNum type="arabicPeriod"/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rPr dirty="0"/>
              <a:t>Damage</a:t>
            </a:r>
            <a:endParaRPr lang="en-US" dirty="0"/>
          </a:p>
          <a:p>
            <a:pPr marL="742950" indent="-742950" algn="l">
              <a:buFont typeface="+mj-lt"/>
              <a:buAutoNum type="arabicPeriod"/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rPr dirty="0"/>
              <a:t>Accessible</a:t>
            </a:r>
            <a:endParaRPr lang="en-US" dirty="0"/>
          </a:p>
          <a:p>
            <a:pPr marL="742950" indent="-742950" algn="l">
              <a:buFont typeface="+mj-lt"/>
              <a:buAutoNum type="arabicPeriod"/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rPr lang="en-US" dirty="0"/>
              <a:t>Aesthetic</a:t>
            </a:r>
            <a:endParaRPr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4AEAABF-8E64-325C-460F-E56DE8865228}"/>
              </a:ext>
            </a:extLst>
          </p:cNvPr>
          <p:cNvSpPr txBox="1">
            <a:spLocks/>
          </p:cNvSpPr>
          <p:nvPr/>
        </p:nvSpPr>
        <p:spPr>
          <a:xfrm>
            <a:off x="1448761" y="1185442"/>
            <a:ext cx="4462041" cy="4525963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rPr lang="en-US" sz="4400" dirty="0">
                <a:solidFill>
                  <a:srgbClr val="F5F5F5"/>
                </a:solidFill>
                <a:latin typeface="Calibri Light"/>
              </a:rPr>
              <a:t>Legal </a:t>
            </a:r>
            <a:r>
              <a:rPr lang="en-US" sz="4400" dirty="0">
                <a:solidFill>
                  <a:srgbClr val="F5F5F5"/>
                </a:solidFill>
                <a:latin typeface="Calibri Light"/>
                <a:sym typeface="Wingdings" pitchFamily="2" charset="2"/>
              </a:rPr>
              <a:t> </a:t>
            </a:r>
            <a:endParaRPr lang="en-US" sz="4400" dirty="0">
              <a:solidFill>
                <a:srgbClr val="F5F5F5"/>
              </a:solidFill>
              <a:latin typeface="Calibri Light"/>
            </a:endParaRPr>
          </a:p>
          <a:p>
            <a:pPr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rPr lang="en-US" sz="4400" dirty="0">
                <a:solidFill>
                  <a:srgbClr val="F5F5F5"/>
                </a:solidFill>
                <a:latin typeface="Calibri Light"/>
              </a:rPr>
              <a:t>Legal </a:t>
            </a:r>
            <a:r>
              <a:rPr lang="en-US" sz="4400" dirty="0">
                <a:solidFill>
                  <a:srgbClr val="F5F5F5"/>
                </a:solidFill>
                <a:latin typeface="Calibri Light"/>
                <a:sym typeface="Wingdings" pitchFamily="2" charset="2"/>
              </a:rPr>
              <a:t></a:t>
            </a:r>
            <a:endParaRPr lang="en-US" sz="4400" dirty="0">
              <a:solidFill>
                <a:srgbClr val="F5F5F5"/>
              </a:solidFill>
              <a:latin typeface="Calibri Light"/>
            </a:endParaRPr>
          </a:p>
          <a:p>
            <a:pPr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rPr lang="en-US" sz="4400" dirty="0">
                <a:solidFill>
                  <a:srgbClr val="F5F5F5"/>
                </a:solidFill>
                <a:latin typeface="Calibri Light"/>
              </a:rPr>
              <a:t>Legal </a:t>
            </a:r>
            <a:r>
              <a:rPr lang="en-US" sz="4400" dirty="0">
                <a:solidFill>
                  <a:srgbClr val="F5F5F5"/>
                </a:solidFill>
                <a:latin typeface="Calibri Light"/>
                <a:sym typeface="Wingdings" pitchFamily="2" charset="2"/>
              </a:rPr>
              <a:t></a:t>
            </a:r>
            <a:endParaRPr lang="en-US" sz="4400" dirty="0">
              <a:solidFill>
                <a:srgbClr val="F5F5F5"/>
              </a:solidFill>
              <a:latin typeface="Calibri Light"/>
            </a:endParaRPr>
          </a:p>
          <a:p>
            <a:pPr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rPr lang="en-US" sz="4400" dirty="0">
                <a:solidFill>
                  <a:srgbClr val="F5F5F5"/>
                </a:solidFill>
                <a:latin typeface="Calibri Light"/>
              </a:rPr>
              <a:t>Legal </a:t>
            </a:r>
            <a:r>
              <a:rPr lang="en-US" sz="4400" dirty="0">
                <a:solidFill>
                  <a:srgbClr val="F5F5F5"/>
                </a:solidFill>
                <a:latin typeface="Calibri Light"/>
                <a:sym typeface="Wingdings" pitchFamily="2" charset="2"/>
              </a:rPr>
              <a:t></a:t>
            </a:r>
            <a:endParaRPr lang="en-US" sz="4400" dirty="0">
              <a:solidFill>
                <a:srgbClr val="F5F5F5"/>
              </a:solidFill>
              <a:latin typeface="Calibri Light"/>
            </a:endParaRPr>
          </a:p>
          <a:p>
            <a:pPr>
              <a:defRPr sz="4400" b="0">
                <a:solidFill>
                  <a:srgbClr val="F5F5F5"/>
                </a:solidFill>
                <a:latin typeface="Calibri Light"/>
              </a:defRPr>
            </a:pPr>
            <a:r>
              <a:rPr lang="en-US" sz="4400" dirty="0">
                <a:solidFill>
                  <a:srgbClr val="F5F5F5"/>
                </a:solidFill>
                <a:latin typeface="Calibri Light"/>
              </a:rPr>
              <a:t>Legal </a:t>
            </a:r>
            <a:r>
              <a:rPr lang="en-US" sz="4400" dirty="0">
                <a:solidFill>
                  <a:srgbClr val="F5F5F5"/>
                </a:solidFill>
                <a:latin typeface="Calibri Light"/>
                <a:sym typeface="Wingdings" pitchFamily="2" charset="2"/>
              </a:rPr>
              <a:t></a:t>
            </a:r>
            <a:endParaRPr lang="en-US" sz="4400" dirty="0">
              <a:solidFill>
                <a:srgbClr val="F5F5F5"/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3079285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1340</TotalTime>
  <Words>1164</Words>
  <Application>Microsoft Macintosh PowerPoint</Application>
  <PresentationFormat>On-screen Show (4:3)</PresentationFormat>
  <Paragraphs>276</Paragraphs>
  <Slides>63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8" baseType="lpstr">
      <vt:lpstr>Aptos</vt:lpstr>
      <vt:lpstr>Arial</vt:lpstr>
      <vt:lpstr>Calibri</vt:lpstr>
      <vt:lpstr>Calibri Light</vt:lpstr>
      <vt:lpstr>Office Theme</vt:lpstr>
      <vt:lpstr>Can I Land Here?</vt:lpstr>
      <vt:lpstr>Can I Should I Land Here?</vt:lpstr>
      <vt:lpstr>PowerPoint Presentation</vt:lpstr>
      <vt:lpstr>PowerPoint Presentation</vt:lpstr>
      <vt:lpstr>Today’s Agenda</vt:lpstr>
      <vt:lpstr>Landing Priorities</vt:lpstr>
      <vt:lpstr>PowerPoint Presentation</vt:lpstr>
      <vt:lpstr>PowerPoint Presentation</vt:lpstr>
      <vt:lpstr>Landing Priorities</vt:lpstr>
      <vt:lpstr>Take-Home #1</vt:lpstr>
      <vt:lpstr>July 4th, 2021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Take-Home #2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Landing Priorities</vt:lpstr>
      <vt:lpstr>Take-Home #3</vt:lpstr>
      <vt:lpstr>Does this even matter?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Today’s Agenda</vt:lpstr>
      <vt:lpstr>PowerPoint Presentation</vt:lpstr>
      <vt:lpstr>Research Tools</vt:lpstr>
      <vt:lpstr>OnX Hunt - ~$35/yr with maps</vt:lpstr>
      <vt:lpstr>Note About Ownership</vt:lpstr>
      <vt:lpstr>County Assessor</vt:lpstr>
      <vt:lpstr>County Assessor</vt:lpstr>
      <vt:lpstr>PowerPoint Presentation</vt:lpstr>
      <vt:lpstr>PowerPoint Presentation</vt:lpstr>
      <vt:lpstr>PowerPoint Presentation</vt:lpstr>
      <vt:lpstr>Crew Responsibilities</vt:lpstr>
      <vt:lpstr>Landowner Tone</vt:lpstr>
      <vt:lpstr>Build Relationships</vt:lpstr>
      <vt:lpstr>Improving Your “Legality”</vt:lpstr>
      <vt:lpstr>Take-Home #4</vt:lpstr>
      <vt:lpstr>Updated Landing Priorities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Choose Your Risk</vt:lpstr>
      <vt:lpstr>Choose Your Risk</vt:lpstr>
      <vt:lpstr>Can I Land Here?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David Bair</cp:lastModifiedBy>
  <cp:revision>7</cp:revision>
  <dcterms:created xsi:type="dcterms:W3CDTF">2013-01-27T09:14:16Z</dcterms:created>
  <dcterms:modified xsi:type="dcterms:W3CDTF">2026-02-26T00:15:43Z</dcterms:modified>
  <cp:category/>
</cp:coreProperties>
</file>